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3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</p:sldMasterIdLst>
  <p:notesMasterIdLst>
    <p:notesMasterId r:id="rId21"/>
  </p:notesMasterIdLst>
  <p:sldIdLst>
    <p:sldId id="256" r:id="rId20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6" r:id="rId50"/>
    <p:sldId id="285" r:id="rId51"/>
    <p:sldId id="287" r:id="rId52"/>
    <p:sldId id="291" r:id="rId53"/>
    <p:sldId id="289" r:id="rId54"/>
  </p:sldIdLst>
  <p:sldSz cx="12188825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34.xml"/><Relationship Id="rId53" Type="http://schemas.openxmlformats.org/officeDocument/2006/relationships/slide" Target="slides/slide33.xml"/><Relationship Id="rId52" Type="http://schemas.openxmlformats.org/officeDocument/2006/relationships/slide" Target="slides/slide32.xml"/><Relationship Id="rId51" Type="http://schemas.openxmlformats.org/officeDocument/2006/relationships/slide" Target="slides/slide31.xml"/><Relationship Id="rId50" Type="http://schemas.openxmlformats.org/officeDocument/2006/relationships/slide" Target="slides/slide3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9.xml"/><Relationship Id="rId48" Type="http://schemas.openxmlformats.org/officeDocument/2006/relationships/slide" Target="slides/slide28.xml"/><Relationship Id="rId47" Type="http://schemas.openxmlformats.org/officeDocument/2006/relationships/slide" Target="slides/slide27.xml"/><Relationship Id="rId46" Type="http://schemas.openxmlformats.org/officeDocument/2006/relationships/slide" Target="slides/slide26.xml"/><Relationship Id="rId45" Type="http://schemas.openxmlformats.org/officeDocument/2006/relationships/slide" Target="slides/slide25.xml"/><Relationship Id="rId44" Type="http://schemas.openxmlformats.org/officeDocument/2006/relationships/slide" Target="slides/slide24.xml"/><Relationship Id="rId43" Type="http://schemas.openxmlformats.org/officeDocument/2006/relationships/slide" Target="slides/slide23.xml"/><Relationship Id="rId42" Type="http://schemas.openxmlformats.org/officeDocument/2006/relationships/slide" Target="slides/slide22.xml"/><Relationship Id="rId41" Type="http://schemas.openxmlformats.org/officeDocument/2006/relationships/slide" Target="slides/slide21.xml"/><Relationship Id="rId40" Type="http://schemas.openxmlformats.org/officeDocument/2006/relationships/slide" Target="slides/slide2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9.xml"/><Relationship Id="rId38" Type="http://schemas.openxmlformats.org/officeDocument/2006/relationships/slide" Target="slides/slide18.xml"/><Relationship Id="rId37" Type="http://schemas.openxmlformats.org/officeDocument/2006/relationships/slide" Target="slides/slide17.xml"/><Relationship Id="rId36" Type="http://schemas.openxmlformats.org/officeDocument/2006/relationships/slide" Target="slides/slide16.xml"/><Relationship Id="rId35" Type="http://schemas.openxmlformats.org/officeDocument/2006/relationships/slide" Target="slides/slide15.xml"/><Relationship Id="rId34" Type="http://schemas.openxmlformats.org/officeDocument/2006/relationships/slide" Target="slides/slide14.xml"/><Relationship Id="rId33" Type="http://schemas.openxmlformats.org/officeDocument/2006/relationships/slide" Target="slides/slide13.xml"/><Relationship Id="rId32" Type="http://schemas.openxmlformats.org/officeDocument/2006/relationships/slide" Target="slides/slide12.xml"/><Relationship Id="rId31" Type="http://schemas.openxmlformats.org/officeDocument/2006/relationships/slide" Target="slides/slide11.xml"/><Relationship Id="rId30" Type="http://schemas.openxmlformats.org/officeDocument/2006/relationships/slide" Target="slides/slide1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8" Type="http://schemas.openxmlformats.org/officeDocument/2006/relationships/slide" Target="slides/slide8.xml"/><Relationship Id="rId27" Type="http://schemas.openxmlformats.org/officeDocument/2006/relationships/slide" Target="slides/slide7.xml"/><Relationship Id="rId26" Type="http://schemas.openxmlformats.org/officeDocument/2006/relationships/slide" Target="slides/slide6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5900" indent="-2159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&lt;header&gt;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 idx="5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 idx="56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 idx="57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 algn="r">
              <a:buNone/>
            </a:pPr>
            <a:fld id="{14A17FE4-E238-4801-BDEB-99C689062628}" type="slidenum"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3200" cy="376992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73"/>
          </p:nvPr>
        </p:nvSpPr>
        <p:spPr>
          <a:xfrm>
            <a:off x="4399200" y="9555480"/>
            <a:ext cx="3371400" cy="50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3200" cy="376992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74"/>
          </p:nvPr>
        </p:nvSpPr>
        <p:spPr>
          <a:xfrm>
            <a:off x="4399200" y="9555480"/>
            <a:ext cx="3371400" cy="50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7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3200" cy="376992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76"/>
          </p:nvPr>
        </p:nvSpPr>
        <p:spPr>
          <a:xfrm>
            <a:off x="4399200" y="9555480"/>
            <a:ext cx="3371400" cy="50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8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 idx="8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8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p>
            <a:pPr indent="0">
              <a:buNone/>
            </a:pP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7FED5E-2711-4E17-9596-8615B0509818}" type="slidenum">
              <a:rPr/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29440" y="1604520"/>
            <a:ext cx="5352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A9A2DE51-AFB3-43C9-A699-1655DC3AAC88}" type="slidenum">
              <a:rPr/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0E4DC0A-4873-458E-8D64-E5924BED7FEF}" type="slidenum">
              <a:rPr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400846D-C5D9-4C89-BAA8-CA9291CDE9F9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438A458-D84F-4D70-BE3C-F3BAB2CE8A34}" type="slidenum">
              <a:rPr/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49A674D9-06F2-49A5-AF0E-28B67FB5698F}" type="slidenum">
              <a:rPr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7FA8371E-87AF-4A14-B733-6B4F5877478C}" type="slidenum">
              <a:rPr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E5709FB3-79DD-46D7-8A1E-C713AAC6D1BC}" type="slidenum">
              <a:rPr/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4EEC5EB0-C483-45B0-98D4-8DADF08ECA21}" type="slidenum">
              <a:rPr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29440" y="1604520"/>
            <a:ext cx="5352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E55713FD-CEF8-4C25-96FE-6AF46551261A}" type="slidenum">
              <a:rPr/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8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87EA4023-0C9A-4638-B0DF-50648D02C4D4}" type="slidenum">
              <a:rPr/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B1522D-7882-4194-8146-95C895DBB846}" type="slidenum">
              <a:rPr/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D33E3AEC-347A-42E2-B816-3706EE670F1F}" type="slidenum">
              <a:rPr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9440" y="1604520"/>
            <a:ext cx="5352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E33831-BAA2-44B2-A932-E78238237E10}" type="slidenum">
              <a:rPr/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4AB948D-CA8E-4786-914F-622532FCF77E}" type="slidenum">
              <a:rPr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8673C89-B101-4D2C-A907-85E1B9158FF0}" type="slidenum">
              <a:rPr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18C2466-B4E8-4FBF-A0B1-6928CF7C77AC}" type="slidenum">
              <a:rPr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36F95A1-6051-4AB8-A678-A3470852E857}" type="slidenum">
              <a:rPr/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5352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29440" y="1604520"/>
            <a:ext cx="5352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indent="0">
              <a:spcBef>
                <a:spcPts val="1415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B09C042-A859-455D-863D-19FB71DCD17A}" type="slidenum">
              <a:rPr/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0234781-4DED-4078-8BD3-E03841CB7216}" type="slidenum">
              <a:rPr/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5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6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7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8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9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0BB8AA5F-908E-4E30-BA5E-1D2B3BA73ADE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ftr" idx="28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ldNum" idx="29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7ED068CF-3103-4151-8EDB-DE598B452668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dt" idx="30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ftr" idx="31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sldNum" idx="32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1C9C5C1D-346F-4E56-845B-5811CE1FEFA5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dt" idx="33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ftr" idx="34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 idx="35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A0E5E66F-9435-4EEF-8CC2-A7BD851D1DA7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dt" idx="36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37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38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2512BE5B-CEFC-4B58-80A4-4DE5EB113D5E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39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ftr" idx="40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ldNum" idx="41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4211FDCC-4BA3-4A37-8B4E-79E455276EAD}" type="slidenum"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dt" idx="42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ftr" idx="43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sldNum" idx="44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D1271B6E-4597-4D1E-9A7B-DEE7495702FF}" type="slidenum"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dt" idx="45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9440" y="1604520"/>
            <a:ext cx="535212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ftr" idx="46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sldNum" idx="47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D391D1CE-81CA-4919-839B-2B6938B37964}" type="slidenum"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dt" idx="48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ftr" idx="49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sldNum" idx="50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B054F81D-4727-4DAB-B27C-7CE97D9B78B8}" type="slidenum"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dt" idx="51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ftr" idx="52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sldNum" idx="53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B7FBB2EF-D9CD-4FD8-A322-143939691481}" type="slidenum"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dt" idx="54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29440" y="1604520"/>
            <a:ext cx="535212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ftr" idx="4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sldNum" idx="5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91AF7D73-4B2A-4E71-BB7E-EF63D54CE9D2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dt" idx="6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7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8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5F3EE074-9B85-4100-B5E5-D0D63D9A5EB8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9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ftr" idx="10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11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2E951816-8BB6-4D19-9170-E7F34A8A16C7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dt" idx="12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ftr" idx="13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sldNum" idx="14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D0AD2E7C-6451-4A49-BB9D-43F84EF795D5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dt" idx="15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29440" y="1604520"/>
            <a:ext cx="535212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16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17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8A2F5273-DB95-42E5-A342-AB5214D45569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dt" idx="18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ftr" idx="19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sldNum" idx="20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0328A653-DF82-4C0E-A038-ACA18E0FE1D2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1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12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9440" y="1604520"/>
            <a:ext cx="535212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ftr" idx="22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sldNum" idx="23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5D689412-65D0-4E77-BCF0-E5A0F324A057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dt" idx="24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08770"/>
            </a:gs>
            <a:gs pos="100000">
              <a:srgbClr val="BF616A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ftr" idx="25"/>
          </p:nvPr>
        </p:nvSpPr>
        <p:spPr>
          <a:xfrm>
            <a:off x="4037400" y="6356520"/>
            <a:ext cx="411084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 panose="02020603050405020304"/>
                <a:ea typeface="Arial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sldNum" idx="26"/>
          </p:nvPr>
        </p:nvSpPr>
        <p:spPr>
          <a:xfrm>
            <a:off x="860796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C3A4FA19-6B28-4DC7-8346-815DCB704BCC}" type="slidenum"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</a:fld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dt" idx="27"/>
          </p:nvPr>
        </p:nvSpPr>
        <p:spPr>
          <a:xfrm>
            <a:off x="837720" y="6356520"/>
            <a:ext cx="273960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 panose="02020603050405020304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 panose="02020603050405020304"/>
              </a:rPr>
              <a:t>&lt;date/time&gt;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914400" y="3617640"/>
            <a:ext cx="10376640" cy="1182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 fontScale="83888"/>
          </a:bodyPr>
          <a:p>
            <a:pPr algn="ctr" defTabSz="914400"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r>
              <a:rPr lang="en-US" sz="2600" b="1" strike="noStrike" spc="-1">
                <a:solidFill>
                  <a:srgbClr val="FFFFFF"/>
                </a:solidFill>
                <a:latin typeface="Noto Sans" panose="020B0502040504020204"/>
                <a:ea typeface="Noto Sans" panose="020B0502040504020204"/>
              </a:rPr>
              <a:t>By</a:t>
            </a:r>
            <a:endParaRPr lang="en-US" sz="2600" b="0" strike="noStrike" spc="-1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r>
              <a:rPr lang="en-US" sz="2600" b="1" strike="noStrike" spc="-1">
                <a:solidFill>
                  <a:srgbClr val="FFFFFF"/>
                </a:solidFill>
                <a:latin typeface="Noto Sans" panose="020B0502040504020204"/>
                <a:ea typeface="Noto Sans" panose="020B0502040504020204"/>
              </a:rPr>
              <a:t>V DHEERAJ SHENOY</a:t>
            </a:r>
            <a:endParaRPr lang="en-US" sz="2600" b="0" strike="noStrike" spc="-1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0"/>
              </a:spcBef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Noto Sans" panose="020B0502040504020204"/>
                <a:ea typeface="Noto Sans" panose="020B0502040504020204"/>
              </a:rPr>
              <a:t>USN: 22MSRPH022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934920" y="2061720"/>
            <a:ext cx="10376640" cy="136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b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br>
              <a:rPr sz="3200"/>
            </a:br>
            <a:r>
              <a:rPr lang="en-US" sz="3200" b="1" strike="noStrike" spc="-1">
                <a:solidFill>
                  <a:srgbClr val="FFFFFF"/>
                </a:solidFill>
                <a:latin typeface="Noto Sans" panose="020B0502040504020204"/>
                <a:ea typeface="Noto Sans" panose="020B0502040504020204"/>
              </a:rPr>
              <a:t>Investigating temperature variations of solar corona during Coronal Mass Ejections</a:t>
            </a: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Rectangles 85"/>
          <p:cNvSpPr/>
          <p:nvPr/>
        </p:nvSpPr>
        <p:spPr>
          <a:xfrm>
            <a:off x="914400" y="1922040"/>
            <a:ext cx="104122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horzOverflow="overflow" lIns="90000" tIns="45000" rIns="90000" bIns="45000" numCol="1" spcCol="0" anchor="t">
            <a:spAutoFit/>
          </a:bodyPr>
          <a:p>
            <a:pPr algn="ctr" defTabSz="914400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Noto Sans" panose="020B0502040504020204"/>
                <a:ea typeface="Arial"/>
              </a:rPr>
              <a:t>Masters Thesis Presentation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131" name="Table 1914530470"/>
          <p:cNvGraphicFramePr/>
          <p:nvPr/>
        </p:nvGraphicFramePr>
        <p:xfrm>
          <a:off x="937440" y="5212800"/>
          <a:ext cx="10375200" cy="1190160"/>
        </p:xfrm>
        <a:graphic>
          <a:graphicData uri="http://schemas.openxmlformats.org/drawingml/2006/table">
            <a:tbl>
              <a:tblPr/>
              <a:tblGrid>
                <a:gridCol w="5187600"/>
                <a:gridCol w="5187600"/>
              </a:tblGrid>
              <a:tr h="372240"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u="sng" strike="noStrike" spc="-1">
                          <a:solidFill>
                            <a:srgbClr val="FFFFFF"/>
                          </a:solidFill>
                          <a:uFillTx/>
                          <a:latin typeface="Carlito" panose="020F0502020204030204" charset="0"/>
                          <a:cs typeface="Carlito" panose="020F0502020204030204" charset="0"/>
                        </a:rPr>
                        <a:t>Guide</a:t>
                      </a:r>
                      <a:endParaRPr lang="en-US" sz="2000" b="1" u="sng" strike="noStrike" spc="-1">
                        <a:solidFill>
                          <a:srgbClr val="FFFFFF"/>
                        </a:solidFill>
                        <a:uFillTx/>
                        <a:latin typeface="Carlito" panose="020F0502020204030204" charset="0"/>
                        <a:cs typeface="Carlito" panose="020F0502020204030204" charset="0"/>
                      </a:endParaRPr>
                    </a:p>
                  </a:txBody>
                  <a:tcPr anchor="t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u="sng" strike="noStrike" spc="-1">
                          <a:solidFill>
                            <a:srgbClr val="FFFFFF"/>
                          </a:solidFill>
                          <a:uFillTx/>
                          <a:latin typeface="Carlito" panose="020F0502020204030204" charset="0"/>
                          <a:cs typeface="Carlito" panose="020F0502020204030204" charset="0"/>
                        </a:rPr>
                        <a:t>Co-Guide</a:t>
                      </a:r>
                      <a:endParaRPr lang="en-US" sz="2000" b="1" u="sng" strike="noStrike" spc="-1">
                        <a:solidFill>
                          <a:srgbClr val="FFFFFF"/>
                        </a:solidFill>
                        <a:uFillTx/>
                        <a:latin typeface="Carlito" panose="020F0502020204030204" charset="0"/>
                        <a:cs typeface="Carlito" panose="020F0502020204030204" charset="0"/>
                      </a:endParaRPr>
                    </a:p>
                  </a:txBody>
                  <a:tcPr anchor="t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72240"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FFFFFF"/>
                          </a:solidFill>
                          <a:latin typeface="Carlito" panose="020F0502020204030204" charset="0"/>
                          <a:cs typeface="Carlito" panose="020F0502020204030204" charset="0"/>
                        </a:rPr>
                        <a:t>M N Sundar</a:t>
                      </a:r>
                      <a:endParaRPr lang="en-US" sz="2000" b="0" strike="noStrike" spc="-1">
                        <a:solidFill>
                          <a:srgbClr val="FFFFFF"/>
                        </a:solidFill>
                        <a:latin typeface="Carlito" panose="020F0502020204030204" charset="0"/>
                        <a:cs typeface="Carlito" panose="020F0502020204030204" charset="0"/>
                      </a:endParaRPr>
                    </a:p>
                  </a:txBody>
                  <a:tcPr anchor="t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FFFFFF"/>
                          </a:solidFill>
                          <a:latin typeface="Carlito" panose="020F0502020204030204" charset="0"/>
                          <a:cs typeface="Carlito" panose="020F0502020204030204" charset="0"/>
                        </a:rPr>
                        <a:t>Dr. Tanmoy Samanta</a:t>
                      </a:r>
                      <a:endParaRPr lang="en-US" sz="2000" b="0" strike="noStrike" spc="-1">
                        <a:solidFill>
                          <a:srgbClr val="FFFFFF"/>
                        </a:solidFill>
                        <a:latin typeface="Carlito" panose="020F0502020204030204" charset="0"/>
                        <a:cs typeface="Carlito" panose="020F0502020204030204" charset="0"/>
                      </a:endParaRPr>
                    </a:p>
                  </a:txBody>
                  <a:tcPr anchor="ctr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372240"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Carlito" panose="020F0502020204030204" charset="0"/>
                          <a:cs typeface="Carlito" panose="020F0502020204030204" charset="0"/>
                        </a:rPr>
                        <a:t>Jain University</a:t>
                      </a:r>
                      <a:endParaRPr lang="en-US" sz="2000" b="1" strike="noStrike" spc="-1">
                        <a:solidFill>
                          <a:srgbClr val="FFFFFF"/>
                        </a:solidFill>
                        <a:latin typeface="Carlito" panose="020F0502020204030204" charset="0"/>
                        <a:cs typeface="Carlito" panose="020F0502020204030204" charset="0"/>
                      </a:endParaRPr>
                    </a:p>
                  </a:txBody>
                  <a:tcPr anchor="t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>
                      <a:sp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strike="noStrike" spc="-1">
                          <a:solidFill>
                            <a:srgbClr val="FFFFFF"/>
                          </a:solidFill>
                          <a:latin typeface="Carlito" panose="020F0502020204030204" charset="0"/>
                          <a:cs typeface="Carlito" panose="020F0502020204030204" charset="0"/>
                        </a:rPr>
                        <a:t>Indian Institute of Astrophysics</a:t>
                      </a:r>
                      <a:endParaRPr lang="en-US" sz="2000" b="1" strike="noStrike" spc="-1">
                        <a:solidFill>
                          <a:srgbClr val="FFFFFF"/>
                        </a:solidFill>
                        <a:latin typeface="Carlito" panose="020F0502020204030204" charset="0"/>
                        <a:cs typeface="Carlito" panose="020F0502020204030204" charset="0"/>
                      </a:endParaRPr>
                    </a:p>
                  </a:txBody>
                  <a:tcPr anchor="t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2" name="Text Box 131"/>
          <p:cNvSpPr txBox="1"/>
          <p:nvPr/>
        </p:nvSpPr>
        <p:spPr>
          <a:xfrm>
            <a:off x="2638425" y="908685"/>
            <a:ext cx="6858000" cy="685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 algn="ctr"/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Department of Physics and Electronics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pic>
        <p:nvPicPr>
          <p:cNvPr id="2" name="Picture 1" descr="SOS-71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8990" y="116840"/>
            <a:ext cx="3012440" cy="71564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Coronal Dimming</a:t>
            </a:r>
            <a:endParaRPr lang="en-US" sz="36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1143000" y="1763640"/>
            <a:ext cx="4761360" cy="3955700"/>
            <a:chOff x="1143000" y="1763640"/>
            <a:chExt cx="4761360" cy="3955700"/>
          </a:xfrm>
        </p:grpSpPr>
        <p:pic>
          <p:nvPicPr>
            <p:cNvPr id="169" name="Picture 13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1149120" y="1763640"/>
              <a:ext cx="4683960" cy="3168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0" name="Rectangles 134"/>
            <p:cNvSpPr/>
            <p:nvPr/>
          </p:nvSpPr>
          <p:spPr>
            <a:xfrm>
              <a:off x="1143000" y="5076720"/>
              <a:ext cx="4761360" cy="6426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horzOverflow="overflow" lIns="90000" tIns="45000" rIns="90000" bIns="45000"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rlito" panose="020F0502020204030204" charset="0"/>
                  <a:ea typeface="Arial"/>
                  <a:cs typeface="Carlito" panose="020F0502020204030204" charset="0"/>
                </a:rPr>
                <a:t>Dimming seen on a star. Image Credit: (Veronig et al.)</a:t>
              </a:r>
              <a:endParaRPr lang="en-US" sz="18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6972120" y="451080"/>
            <a:ext cx="4914000" cy="5673620"/>
            <a:chOff x="6972120" y="451080"/>
            <a:chExt cx="4914000" cy="5673620"/>
          </a:xfrm>
        </p:grpSpPr>
        <p:pic>
          <p:nvPicPr>
            <p:cNvPr id="172" name="Picture 13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972120" y="451080"/>
              <a:ext cx="4914000" cy="4916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3" name="Rectangles 135"/>
            <p:cNvSpPr/>
            <p:nvPr/>
          </p:nvSpPr>
          <p:spPr>
            <a:xfrm>
              <a:off x="7048440" y="5482080"/>
              <a:ext cx="4785480" cy="6426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horzOverflow="overflow" lIns="90000" tIns="45000" rIns="90000" bIns="45000" numCol="1" spcCol="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rlito" panose="020F0502020204030204" charset="0"/>
                  <a:ea typeface="Arial"/>
                  <a:cs typeface="Carlito" panose="020F0502020204030204" charset="0"/>
                </a:rPr>
                <a:t>211 </a:t>
              </a:r>
              <a:r>
                <a:rPr lang="en-US" sz="1800" b="0" strike="noStrike" spc="-1">
                  <a:solidFill>
                    <a:srgbClr val="FFFFFF"/>
                  </a:solidFill>
                  <a:latin typeface="Carlito" panose="020F0502020204030204" charset="0"/>
                  <a:ea typeface="DejaVu Sans" panose="020B0606030804020204"/>
                  <a:cs typeface="Carlito" panose="020F0502020204030204" charset="0"/>
                </a:rPr>
                <a:t>Å</a:t>
              </a:r>
              <a:r>
                <a:rPr lang="en-US" sz="1800" b="0" strike="noStrike" spc="-1">
                  <a:solidFill>
                    <a:srgbClr val="FFFFFF"/>
                  </a:solidFill>
                  <a:latin typeface="Carlito" panose="020F0502020204030204" charset="0"/>
                  <a:ea typeface="Arial"/>
                  <a:cs typeface="Carlito" panose="020F0502020204030204" charset="0"/>
                </a:rPr>
                <a:t> channel of AIA. Yellow boxes shows the dimming</a:t>
              </a:r>
              <a:endParaRPr lang="en-US" sz="18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endParaRPr>
            </a:p>
          </p:txBody>
        </p:sp>
      </p:grpSp>
      <p:sp>
        <p:nvSpPr>
          <p:cNvPr id="174" name="PlaceHolder 13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Differential Emission Measure (DEM)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0984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450850" indent="-342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DEM – emission measure with respect to temperature. Function of temperature.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774700" indent="-342900" defTabSz="914400">
              <a:lnSpc>
                <a:spcPct val="90000"/>
              </a:lnSpc>
              <a:spcBef>
                <a:spcPts val="1415"/>
              </a:spcBef>
              <a:buSzPct val="80000"/>
              <a:buFont typeface="Arial" panose="02080604020202020204" pitchFamily="34" charset="0"/>
              <a:buChar char="•"/>
              <a:tabLst>
                <a:tab pos="0" algn="l"/>
              </a:tabLst>
            </a:pP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77" name="PlaceHolder 14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8" name="Picture 177"/>
          <p:cNvPicPr/>
          <p:nvPr/>
        </p:nvPicPr>
        <p:blipFill>
          <a:blip r:embed="rId1"/>
          <a:stretch>
            <a:fillRect/>
          </a:stretch>
        </p:blipFill>
        <p:spPr>
          <a:xfrm>
            <a:off x="5734685" y="3020695"/>
            <a:ext cx="1932120" cy="82188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178"/>
          <p:cNvPicPr/>
          <p:nvPr/>
        </p:nvPicPr>
        <p:blipFill>
          <a:blip r:embed="rId2"/>
          <a:stretch>
            <a:fillRect/>
          </a:stretch>
        </p:blipFill>
        <p:spPr>
          <a:xfrm>
            <a:off x="8542655" y="3020695"/>
            <a:ext cx="2285640" cy="816480"/>
          </a:xfrm>
          <a:prstGeom prst="rect">
            <a:avLst/>
          </a:prstGeom>
          <a:ln w="0">
            <a:noFill/>
          </a:ln>
        </p:spPr>
      </p:pic>
      <p:sp>
        <p:nvSpPr>
          <p:cNvPr id="180" name="Rectangles 179"/>
          <p:cNvSpPr/>
          <p:nvPr/>
        </p:nvSpPr>
        <p:spPr>
          <a:xfrm>
            <a:off x="6310355" y="4148795"/>
            <a:ext cx="3656880" cy="1370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Where </a:t>
            </a:r>
            <a:r>
              <a:rPr lang="en-US" sz="2400" b="0" strike="noStrike" spc="-1">
                <a:solidFill>
                  <a:srgbClr val="FFFFFF"/>
                </a:solidFill>
                <a:latin typeface="TexMaths Symbols" panose="02000503000000000000"/>
                <a:ea typeface="TexMaths Symbols" panose="02000503000000000000"/>
              </a:rPr>
              <a:t>n</a:t>
            </a:r>
            <a:r>
              <a:rPr lang="en-US" sz="2400" b="0" strike="noStrike" spc="-1" baseline="-8000">
                <a:solidFill>
                  <a:srgbClr val="FFFFFF"/>
                </a:solidFill>
                <a:latin typeface="TexMaths Symbols" panose="02000503000000000000"/>
                <a:ea typeface="TexMaths Symbols" panose="02000503000000000000"/>
              </a:rPr>
              <a:t>e </a:t>
            </a: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 is the electron number density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3"/>
          <a:stretch>
            <a:fillRect/>
          </a:stretch>
        </p:blipFill>
        <p:spPr>
          <a:xfrm>
            <a:off x="1270110" y="2637155"/>
            <a:ext cx="2459520" cy="3199680"/>
          </a:xfrm>
          <a:prstGeom prst="rect">
            <a:avLst/>
          </a:prstGeom>
          <a:ln w="0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1280795" y="5882005"/>
            <a:ext cx="2423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</a:rPr>
              <a:t>Column emission measure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DEM Inversion</a:t>
            </a:r>
            <a:endParaRPr lang="en-US" sz="4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1050984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457200" indent="-4572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Obtain the information about the plasma from the line intensities observed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889000" indent="-457200" defTabSz="914400">
              <a:lnSpc>
                <a:spcPct val="90000"/>
              </a:lnSpc>
              <a:spcBef>
                <a:spcPts val="1415"/>
              </a:spcBef>
              <a:buSzPct val="85000"/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889000" indent="-457200" defTabSz="914400">
              <a:lnSpc>
                <a:spcPct val="90000"/>
              </a:lnSpc>
              <a:spcBef>
                <a:spcPts val="1415"/>
              </a:spcBef>
              <a:buSzPct val="85000"/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889000" indent="-457200" defTabSz="914400">
              <a:lnSpc>
                <a:spcPct val="90000"/>
              </a:lnSpc>
              <a:spcBef>
                <a:spcPts val="1415"/>
              </a:spcBef>
              <a:buSzPct val="85000"/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We can only approximate the underlying EM profile.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We use Reiterative Maximum Likelihood (RML) method (Massa et al., 2023)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84" name="PlaceHolder 5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5" name="Picture 184"/>
          <p:cNvPicPr/>
          <p:nvPr/>
        </p:nvPicPr>
        <p:blipFill>
          <a:blip r:embed="rId1"/>
          <a:stretch>
            <a:fillRect/>
          </a:stretch>
        </p:blipFill>
        <p:spPr>
          <a:xfrm>
            <a:off x="1307520" y="2743200"/>
            <a:ext cx="4863960" cy="1399680"/>
          </a:xfrm>
          <a:prstGeom prst="rect">
            <a:avLst/>
          </a:prstGeom>
          <a:ln w="0">
            <a:noFill/>
          </a:ln>
        </p:spPr>
      </p:pic>
      <p:sp>
        <p:nvSpPr>
          <p:cNvPr id="186" name="Rectangles 185"/>
          <p:cNvSpPr/>
          <p:nvPr/>
        </p:nvSpPr>
        <p:spPr>
          <a:xfrm>
            <a:off x="6814820" y="2971800"/>
            <a:ext cx="4571280" cy="9136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TexMaths Symbols" panose="02000503000000000000"/>
                <a:ea typeface="TexMaths Symbols" panose="02000503000000000000"/>
              </a:rPr>
              <a:t>K</a:t>
            </a:r>
            <a:r>
              <a:rPr lang="en-US" sz="2800" b="0" strike="noStrike" spc="-1" baseline="-8000">
                <a:solidFill>
                  <a:srgbClr val="FFFFFF"/>
                </a:solidFill>
                <a:latin typeface="TexMaths Symbols" panose="02000503000000000000"/>
                <a:ea typeface="TexMaths Symbols" panose="02000503000000000000"/>
              </a:rPr>
              <a:t>i</a:t>
            </a:r>
            <a:r>
              <a:rPr lang="en-US" sz="2800" b="0" strike="noStrike" spc="-1">
                <a:solidFill>
                  <a:srgbClr val="FFFFFF"/>
                </a:solidFill>
                <a:latin typeface="Arial"/>
                <a:ea typeface="Arial"/>
              </a:rPr>
              <a:t>  is the temperature response of each channel</a:t>
            </a: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43"/>
          <p:cNvPicPr/>
          <p:nvPr/>
        </p:nvPicPr>
        <p:blipFill>
          <a:blip r:embed="rId1"/>
          <a:stretch>
            <a:fillRect/>
          </a:stretch>
        </p:blipFill>
        <p:spPr>
          <a:xfrm>
            <a:off x="7002000" y="76680"/>
            <a:ext cx="5149440" cy="6744960"/>
          </a:xfrm>
          <a:prstGeom prst="rect">
            <a:avLst/>
          </a:prstGeom>
          <a:ln w="0">
            <a:noFill/>
          </a:ln>
        </p:spPr>
      </p:pic>
      <p:sp>
        <p:nvSpPr>
          <p:cNvPr id="188" name="Rectangles 144"/>
          <p:cNvSpPr/>
          <p:nvPr/>
        </p:nvSpPr>
        <p:spPr>
          <a:xfrm>
            <a:off x="457200" y="2971800"/>
            <a:ext cx="6107040" cy="599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DEM of Sun during the flaring event of August 4</a:t>
            </a:r>
            <a:r>
              <a:rPr lang="en-US" sz="2800" b="0" strike="noStrike" spc="-1" baseline="30000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th</a:t>
            </a: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2011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61" name="PlaceHolder 12"/>
          <p:cNvSpPr/>
          <p:nvPr/>
        </p:nvSpPr>
        <p:spPr>
          <a:xfrm>
            <a:off x="386080" y="6309615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“Pointification” of sun full disk image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90" name="PlaceHolder 9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1" name="Picture 190"/>
          <p:cNvPicPr/>
          <p:nvPr/>
        </p:nvPicPr>
        <p:blipFill>
          <a:blip r:embed="rId1"/>
          <a:stretch>
            <a:fillRect/>
          </a:stretch>
        </p:blipFill>
        <p:spPr>
          <a:xfrm>
            <a:off x="2061560" y="1412680"/>
            <a:ext cx="8180280" cy="4404960"/>
          </a:xfrm>
          <a:prstGeom prst="rect">
            <a:avLst/>
          </a:prstGeom>
          <a:ln w="0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2066925" y="5895975"/>
            <a:ext cx="813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Carlito" panose="020F0502020204030204" charset="0"/>
                <a:cs typeface="Carlito" panose="020F0502020204030204" charset="0"/>
              </a:rPr>
              <a:t>a) shows the full disk image of Sun. (b) Image after pointification</a:t>
            </a:r>
            <a:endParaRPr lang="en-US">
              <a:solidFill>
                <a:schemeClr val="bg1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Data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647280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342900" indent="-342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NASA’s Solar Dynamics Observatory - Atmospheric Imaging Assembly (SDO/AIA)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Three CME event data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558800" lvl="1" indent="-342900" defTabSz="914400">
              <a:lnSpc>
                <a:spcPct val="90000"/>
              </a:lnSpc>
              <a:spcBef>
                <a:spcPts val="113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Flare associated CME (August 4</a:t>
            </a:r>
            <a:r>
              <a:rPr lang="en-US" sz="2400" b="0" strike="noStrike" spc="-1" baseline="30000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th</a:t>
            </a: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2011)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558800" lvl="1" indent="-342900" defTabSz="914400">
              <a:lnSpc>
                <a:spcPct val="90000"/>
              </a:lnSpc>
              <a:spcBef>
                <a:spcPts val="113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Long filament eruption associated with a CME (August 31</a:t>
            </a:r>
            <a:r>
              <a:rPr lang="en-US" sz="2400" b="0" strike="noStrike" spc="-1" baseline="30000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st</a:t>
            </a: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2012)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558800" lvl="1" indent="-342900" defTabSz="914400">
              <a:lnSpc>
                <a:spcPct val="90000"/>
              </a:lnSpc>
              <a:spcBef>
                <a:spcPts val="113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Ground Level Enhancement CME (21</a:t>
            </a:r>
            <a:r>
              <a:rPr lang="en-US" sz="2400" b="0" strike="noStrike" spc="-1" baseline="30000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st</a:t>
            </a: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October 2021)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pic>
        <p:nvPicPr>
          <p:cNvPr id="194" name="Picture 152"/>
          <p:cNvPicPr/>
          <p:nvPr/>
        </p:nvPicPr>
        <p:blipFill>
          <a:blip r:embed="rId1"/>
          <a:stretch>
            <a:fillRect/>
          </a:stretch>
        </p:blipFill>
        <p:spPr>
          <a:xfrm>
            <a:off x="8686800" y="154080"/>
            <a:ext cx="2742840" cy="3392280"/>
          </a:xfrm>
          <a:prstGeom prst="rect">
            <a:avLst/>
          </a:prstGeom>
          <a:ln w="0">
            <a:noFill/>
          </a:ln>
        </p:spPr>
      </p:pic>
      <p:sp>
        <p:nvSpPr>
          <p:cNvPr id="195" name="Rectangles 153"/>
          <p:cNvSpPr/>
          <p:nvPr/>
        </p:nvSpPr>
        <p:spPr>
          <a:xfrm>
            <a:off x="7547400" y="3659760"/>
            <a:ext cx="4796640" cy="6832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NASA’s SDO Space Observatory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ea typeface="Arial"/>
              <a:cs typeface="Carlito" panose="020F0502020204030204" charset="0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(Image Credit: NASA/SDO)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pic>
        <p:nvPicPr>
          <p:cNvPr id="196" name="Picture 154"/>
          <p:cNvPicPr/>
          <p:nvPr/>
        </p:nvPicPr>
        <p:blipFill>
          <a:blip r:embed="rId2"/>
          <a:stretch>
            <a:fillRect/>
          </a:stretch>
        </p:blipFill>
        <p:spPr>
          <a:xfrm>
            <a:off x="8902440" y="4343040"/>
            <a:ext cx="2298960" cy="1539000"/>
          </a:xfrm>
          <a:prstGeom prst="rect">
            <a:avLst/>
          </a:prstGeom>
          <a:ln w="0">
            <a:noFill/>
          </a:ln>
        </p:spPr>
      </p:pic>
      <p:sp>
        <p:nvSpPr>
          <p:cNvPr id="197" name="Rectangles 196"/>
          <p:cNvSpPr/>
          <p:nvPr/>
        </p:nvSpPr>
        <p:spPr>
          <a:xfrm>
            <a:off x="8229600" y="5944320"/>
            <a:ext cx="365616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Four telescopes of SDO/AIA (Image Credit: NASA/SDO)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61" name="PlaceHolder 12"/>
          <p:cNvSpPr/>
          <p:nvPr/>
        </p:nvSpPr>
        <p:spPr>
          <a:xfrm>
            <a:off x="1485900" y="6309615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914400" y="27896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Results</a:t>
            </a:r>
            <a:endParaRPr lang="en-US" sz="4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99" name="PlaceHolder 16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BF616A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90840" y="482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Coronal Dimming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pic>
        <p:nvPicPr>
          <p:cNvPr id="201" name="Picture 158"/>
          <p:cNvPicPr/>
          <p:nvPr/>
        </p:nvPicPr>
        <p:blipFill>
          <a:blip r:embed="rId1"/>
          <a:stretch>
            <a:fillRect/>
          </a:stretch>
        </p:blipFill>
        <p:spPr>
          <a:xfrm>
            <a:off x="172080" y="1371600"/>
            <a:ext cx="11937600" cy="3978000"/>
          </a:xfrm>
          <a:prstGeom prst="rect">
            <a:avLst/>
          </a:prstGeom>
          <a:ln w="0">
            <a:noFill/>
          </a:ln>
        </p:spPr>
      </p:pic>
      <p:sp>
        <p:nvSpPr>
          <p:cNvPr id="202" name="Rectangles 159"/>
          <p:cNvSpPr/>
          <p:nvPr/>
        </p:nvSpPr>
        <p:spPr>
          <a:xfrm>
            <a:off x="914040" y="5488200"/>
            <a:ext cx="1096740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DEM Timeseries of August 4</a:t>
            </a:r>
            <a:r>
              <a:rPr lang="en-US" sz="1800" b="0" strike="noStrike" spc="-1" baseline="30000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th</a:t>
            </a: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2011 CME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03" name="PlaceHolder 17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BF616A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160"/>
          <p:cNvPicPr/>
          <p:nvPr/>
        </p:nvPicPr>
        <p:blipFill>
          <a:blip r:embed="rId1"/>
          <a:stretch>
            <a:fillRect/>
          </a:stretch>
        </p:blipFill>
        <p:spPr>
          <a:xfrm>
            <a:off x="207000" y="1334160"/>
            <a:ext cx="11771280" cy="3922920"/>
          </a:xfrm>
          <a:prstGeom prst="rect">
            <a:avLst/>
          </a:prstGeom>
          <a:ln w="0">
            <a:noFill/>
          </a:ln>
        </p:spPr>
      </p:pic>
      <p:sp>
        <p:nvSpPr>
          <p:cNvPr id="205" name="Title 8"/>
          <p:cNvSpPr/>
          <p:nvPr/>
        </p:nvSpPr>
        <p:spPr>
          <a:xfrm>
            <a:off x="690840" y="48240"/>
            <a:ext cx="10509840" cy="1322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defTabSz="914400"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Filament Eruption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06" name="Rectangles 162"/>
          <p:cNvSpPr/>
          <p:nvPr/>
        </p:nvSpPr>
        <p:spPr>
          <a:xfrm>
            <a:off x="919080" y="5370120"/>
            <a:ext cx="10738800" cy="344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DEM Timeseries of August 31</a:t>
            </a:r>
            <a:r>
              <a:rPr lang="en-US" sz="1800" b="0" strike="noStrike" spc="-1" baseline="30000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th</a:t>
            </a: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2012 CME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07" name="PlaceHolder 18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BF616A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GLE CME event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pic>
        <p:nvPicPr>
          <p:cNvPr id="209" name="Picture 164"/>
          <p:cNvPicPr/>
          <p:nvPr/>
        </p:nvPicPr>
        <p:blipFill>
          <a:blip r:embed="rId1"/>
          <a:stretch>
            <a:fillRect/>
          </a:stretch>
        </p:blipFill>
        <p:spPr>
          <a:xfrm>
            <a:off x="78120" y="1600200"/>
            <a:ext cx="12021120" cy="4006440"/>
          </a:xfrm>
          <a:prstGeom prst="rect">
            <a:avLst/>
          </a:prstGeom>
          <a:ln w="0">
            <a:noFill/>
          </a:ln>
        </p:spPr>
      </p:pic>
      <p:sp>
        <p:nvSpPr>
          <p:cNvPr id="210" name="Rectangles 165"/>
          <p:cNvSpPr/>
          <p:nvPr/>
        </p:nvSpPr>
        <p:spPr>
          <a:xfrm>
            <a:off x="690480" y="5715000"/>
            <a:ext cx="10967400" cy="344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DEM Timeseries of August 31</a:t>
            </a:r>
            <a:r>
              <a:rPr lang="en-US" sz="1800" b="0" strike="noStrike" spc="-1" baseline="30000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th</a:t>
            </a: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2012 CME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11" name="PlaceHolder 19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BF616A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Introduction</a:t>
            </a:r>
            <a:endParaRPr lang="en-US" sz="4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0984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Solar Corona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Filaments/Prominences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Flares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Coronal Mass Ejections (CMEs)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Stellar CMEs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Coronal Dimming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Emission Measure &amp; Differential Emission Measure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ftr" idx="58"/>
          </p:nvPr>
        </p:nvSpPr>
        <p:spPr>
          <a:xfrm>
            <a:off x="3216240" y="6356520"/>
            <a:ext cx="57535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DEM profiles of 4</a:t>
            </a:r>
            <a:r>
              <a:rPr lang="en-US" sz="4400" b="1" strike="noStrike" spc="-1" baseline="33000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th</a:t>
            </a: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 August 2011 Event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13" name="Rectangles 212"/>
          <p:cNvSpPr/>
          <p:nvPr/>
        </p:nvSpPr>
        <p:spPr>
          <a:xfrm>
            <a:off x="4114800" y="5257800"/>
            <a:ext cx="411408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During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14" name="Rectangles 213"/>
          <p:cNvSpPr/>
          <p:nvPr/>
        </p:nvSpPr>
        <p:spPr>
          <a:xfrm>
            <a:off x="0" y="5257800"/>
            <a:ext cx="411408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Before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15" name="Rectangles 214"/>
          <p:cNvSpPr/>
          <p:nvPr/>
        </p:nvSpPr>
        <p:spPr>
          <a:xfrm>
            <a:off x="8074080" y="5257800"/>
            <a:ext cx="411408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After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pic>
        <p:nvPicPr>
          <p:cNvPr id="216" name="Picture 215"/>
          <p:cNvPicPr/>
          <p:nvPr/>
        </p:nvPicPr>
        <p:blipFill>
          <a:blip r:embed="rId1"/>
          <a:stretch>
            <a:fillRect/>
          </a:stretch>
        </p:blipFill>
        <p:spPr>
          <a:xfrm>
            <a:off x="124200" y="2255040"/>
            <a:ext cx="3989880" cy="277344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8229600" y="2286000"/>
            <a:ext cx="3945600" cy="2742480"/>
          </a:xfrm>
          <a:prstGeom prst="rect">
            <a:avLst/>
          </a:prstGeom>
          <a:ln w="0">
            <a:noFill/>
          </a:ln>
        </p:spPr>
      </p:pic>
      <p:pic>
        <p:nvPicPr>
          <p:cNvPr id="218" name="Picture 217"/>
          <p:cNvPicPr/>
          <p:nvPr/>
        </p:nvPicPr>
        <p:blipFill>
          <a:blip r:embed="rId3"/>
          <a:stretch>
            <a:fillRect/>
          </a:stretch>
        </p:blipFill>
        <p:spPr>
          <a:xfrm>
            <a:off x="4167000" y="2255400"/>
            <a:ext cx="3989880" cy="277308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4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BF616A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DEM profiles of 31</a:t>
            </a:r>
            <a:r>
              <a:rPr lang="en-US" sz="4400" b="1" strike="noStrike" spc="-1" baseline="33000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st</a:t>
            </a: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 August 2012 Event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1"/>
          <a:stretch>
            <a:fillRect/>
          </a:stretch>
        </p:blipFill>
        <p:spPr>
          <a:xfrm>
            <a:off x="4114800" y="2286000"/>
            <a:ext cx="3959640" cy="2752920"/>
          </a:xfrm>
          <a:prstGeom prst="rect">
            <a:avLst/>
          </a:prstGeom>
          <a:ln w="0">
            <a:noFill/>
          </a:ln>
        </p:spPr>
      </p:pic>
      <p:pic>
        <p:nvPicPr>
          <p:cNvPr id="223" name="Picture 222"/>
          <p:cNvPicPr/>
          <p:nvPr/>
        </p:nvPicPr>
        <p:blipFill>
          <a:blip r:embed="rId2"/>
          <a:stretch>
            <a:fillRect/>
          </a:stretch>
        </p:blipFill>
        <p:spPr>
          <a:xfrm>
            <a:off x="108000" y="2295000"/>
            <a:ext cx="3931560" cy="273348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223"/>
          <p:cNvPicPr/>
          <p:nvPr/>
        </p:nvPicPr>
        <p:blipFill>
          <a:blip r:embed="rId2"/>
          <a:stretch>
            <a:fillRect/>
          </a:stretch>
        </p:blipFill>
        <p:spPr>
          <a:xfrm>
            <a:off x="8170560" y="2286000"/>
            <a:ext cx="3944520" cy="2742480"/>
          </a:xfrm>
          <a:prstGeom prst="rect">
            <a:avLst/>
          </a:prstGeom>
          <a:ln w="0">
            <a:noFill/>
          </a:ln>
        </p:spPr>
      </p:pic>
      <p:sp>
        <p:nvSpPr>
          <p:cNvPr id="225" name="Rectangles 224"/>
          <p:cNvSpPr/>
          <p:nvPr/>
        </p:nvSpPr>
        <p:spPr>
          <a:xfrm>
            <a:off x="4114800" y="5257800"/>
            <a:ext cx="411408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During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26" name="Rectangles 225"/>
          <p:cNvSpPr/>
          <p:nvPr/>
        </p:nvSpPr>
        <p:spPr>
          <a:xfrm>
            <a:off x="0" y="5257800"/>
            <a:ext cx="411408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Before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27" name="Rectangles 226"/>
          <p:cNvSpPr/>
          <p:nvPr/>
        </p:nvSpPr>
        <p:spPr>
          <a:xfrm>
            <a:off x="8074080" y="5257800"/>
            <a:ext cx="411408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After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28" name="PlaceHolder 6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BF616A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l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DEM profiles of 28</a:t>
            </a:r>
            <a:r>
              <a:rPr lang="en-US" sz="4400" b="1" strike="noStrike" spc="-1" baseline="33000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th</a:t>
            </a: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 October 2021 Event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30" name="Rectangles 229"/>
          <p:cNvSpPr/>
          <p:nvPr/>
        </p:nvSpPr>
        <p:spPr>
          <a:xfrm>
            <a:off x="4114800" y="5257800"/>
            <a:ext cx="411408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During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31" name="Rectangles 230"/>
          <p:cNvSpPr/>
          <p:nvPr/>
        </p:nvSpPr>
        <p:spPr>
          <a:xfrm>
            <a:off x="0" y="5257800"/>
            <a:ext cx="411408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Before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32" name="Rectangles 231"/>
          <p:cNvSpPr/>
          <p:nvPr/>
        </p:nvSpPr>
        <p:spPr>
          <a:xfrm>
            <a:off x="8074080" y="5257800"/>
            <a:ext cx="4114080" cy="456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After event</a:t>
            </a:r>
            <a:endParaRPr lang="en-US" sz="1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pic>
        <p:nvPicPr>
          <p:cNvPr id="233" name="Picture 232"/>
          <p:cNvPicPr/>
          <p:nvPr/>
        </p:nvPicPr>
        <p:blipFill>
          <a:blip r:embed="rId1"/>
          <a:stretch>
            <a:fillRect/>
          </a:stretch>
        </p:blipFill>
        <p:spPr>
          <a:xfrm>
            <a:off x="8285040" y="2236680"/>
            <a:ext cx="3830040" cy="2791800"/>
          </a:xfrm>
          <a:prstGeom prst="rect">
            <a:avLst/>
          </a:prstGeom>
          <a:ln w="0">
            <a:noFill/>
          </a:ln>
        </p:spPr>
      </p:pic>
      <p:pic>
        <p:nvPicPr>
          <p:cNvPr id="234" name="Picture 233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0" y="2250000"/>
            <a:ext cx="3930120" cy="277884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234"/>
          <p:cNvPicPr/>
          <p:nvPr/>
        </p:nvPicPr>
        <p:blipFill>
          <a:blip r:embed="rId3"/>
          <a:stretch>
            <a:fillRect/>
          </a:stretch>
        </p:blipFill>
        <p:spPr>
          <a:xfrm>
            <a:off x="4150800" y="2218680"/>
            <a:ext cx="3985560" cy="280980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24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BF616A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1050984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450850" indent="-342900">
              <a:lnSpc>
                <a:spcPct val="10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Coronal dimming for 4</a:t>
            </a:r>
            <a:r>
              <a:rPr lang="en-US" sz="2400" b="0" strike="noStrike" spc="-1" baseline="33000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th</a:t>
            </a: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 August 2011 event is most prominent in logT = [5.85, 6.15] range. Mass loss is more in this temperature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0850" indent="-342900">
              <a:lnSpc>
                <a:spcPct val="10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Good correlation between point source and full disk DEM solutions (below logT = 6.45).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0850" indent="-342900">
              <a:lnSpc>
                <a:spcPct val="10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Characteristic features of the CMEs on the full disk is still visible in the point source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0850" indent="-342900">
              <a:lnSpc>
                <a:spcPct val="10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Variations in coronal plasma temperature has been observed in both point source and full disk image before, during and after the event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39" name="PlaceHolder 20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BF616A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Moving forward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41" name="PlaceHolder 7"/>
          <p:cNvSpPr/>
          <p:nvPr/>
        </p:nvSpPr>
        <p:spPr>
          <a:xfrm>
            <a:off x="837720" y="1753920"/>
            <a:ext cx="10509840" cy="4348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342900" indent="-342900">
              <a:lnSpc>
                <a:spcPct val="10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Correcting the </a:t>
            </a:r>
            <a:r>
              <a:rPr lang="en-US" sz="2400" b="0" i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pointification</a:t>
            </a: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process by not direct averaging.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42900" indent="-342900">
              <a:lnSpc>
                <a:spcPct val="10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Look at events originating from various regions on the Sun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42900" indent="-342900">
              <a:lnSpc>
                <a:spcPct val="10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Statistical analysis to check the correctness of the correlation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42" name="PlaceHolder 22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BF616A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buNone/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Acknowledgements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565150" indent="-457200"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3200" b="0" i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M. N. Sundar</a:t>
            </a:r>
            <a:r>
              <a:rPr lang="en-US" sz="32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, Jain University</a:t>
            </a:r>
            <a:endParaRPr lang="en-US" sz="32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565150" indent="-457200"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3200" b="0" i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Dr. Tanmoy Samanta</a:t>
            </a:r>
            <a:r>
              <a:rPr lang="en-US" sz="32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, Indian Institute of Astrophysics</a:t>
            </a:r>
            <a:endParaRPr lang="en-US" sz="32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565150" indent="-457200"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3200" b="0" i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Dr. Dhanush Shenoy </a:t>
            </a:r>
            <a:r>
              <a:rPr lang="en-US" sz="32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for his constant support</a:t>
            </a:r>
            <a:endParaRPr lang="en-US" sz="32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l">
              <a:buNone/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Publications and Conferences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50850" indent="-342900"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Manuscript of this work is under preparation to be submitted to the journal (</a:t>
            </a:r>
            <a:r>
              <a:rPr lang="en-US" sz="20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The Astrophysical Journal</a:t>
            </a: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). 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0850" indent="-342900"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The two-days Scientific Extravaganza ‘</a:t>
            </a:r>
            <a:r>
              <a:rPr lang="en-US" sz="20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MilICon–2023</a:t>
            </a: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’ is an Internation Conclave on Millets, held at Jain (Deemed-to-be University), School of Sciences. Best paper and presentation award for the paper titled “</a:t>
            </a:r>
            <a:r>
              <a:rPr lang="en-US" sz="20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Could AI/ML help yield loss in Millets?</a:t>
            </a: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”.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0850" indent="-342900"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Paper titled “</a:t>
            </a:r>
            <a:r>
              <a:rPr lang="en-US" sz="20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Crop Health Managemenet in Millets using Satellite Imagery and Neural Networks</a:t>
            </a: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” has been submitted to </a:t>
            </a:r>
            <a:r>
              <a:rPr lang="en-US" sz="20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VEGETOS</a:t>
            </a: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: An International Journal of Plant Research &amp; </a:t>
            </a: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Biotechnology, The paper is currently under review for publication. 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0850" indent="-342900"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National Space Science Symposium - 2024 Conference , Goa University: Poster presentation for the paper titled “</a:t>
            </a:r>
            <a:r>
              <a:rPr lang="en-US" sz="2000" b="1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Crop Health Management in Millets using Satellite Imagery and Neural Networks</a:t>
            </a: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”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54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Arial"/>
              </a:rPr>
              <a:t>References</a:t>
            </a: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8" name="Picture 247"/>
          <p:cNvPicPr/>
          <p:nvPr/>
        </p:nvPicPr>
        <p:blipFill>
          <a:blip r:embed="rId1"/>
          <a:stretch>
            <a:fillRect/>
          </a:stretch>
        </p:blipFill>
        <p:spPr>
          <a:xfrm>
            <a:off x="622545" y="1052605"/>
            <a:ext cx="4728600" cy="55224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 descr="2024-04-08_13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052830"/>
            <a:ext cx="5784850" cy="5241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914040" y="274320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Thank you</a:t>
            </a:r>
            <a:endParaRPr lang="en-US" sz="4400" b="1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250" name="PlaceHolder 21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BF616A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891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Arial"/>
                <a:ea typeface="Arial"/>
              </a:rPr>
              <a:t>Solar structure</a:t>
            </a: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837720" y="1600200"/>
            <a:ext cx="487620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Interior region</a:t>
            </a:r>
            <a:endParaRPr lang="en-US" sz="2400" b="0" strike="noStrike" spc="-1">
              <a:solidFill>
                <a:srgbClr val="FFFFFF"/>
              </a:solidFill>
              <a:latin typeface="Arial"/>
              <a:ea typeface="Arial"/>
            </a:endParaRPr>
          </a:p>
          <a:p>
            <a:pPr marL="800100" lvl="1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Core</a:t>
            </a:r>
            <a:endParaRPr lang="en-US" sz="2400" b="0" strike="noStrike" spc="-1">
              <a:solidFill>
                <a:srgbClr val="FFFFFF"/>
              </a:solidFill>
              <a:latin typeface="Arial"/>
              <a:ea typeface="Arial"/>
            </a:endParaRPr>
          </a:p>
          <a:p>
            <a:pPr marL="800100" lvl="1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Radiative zone</a:t>
            </a:r>
            <a:endParaRPr lang="en-US" sz="2400" b="0" strike="noStrike" spc="-1">
              <a:solidFill>
                <a:srgbClr val="FFFFFF"/>
              </a:solidFill>
              <a:latin typeface="Arial"/>
              <a:ea typeface="Arial"/>
            </a:endParaRPr>
          </a:p>
          <a:p>
            <a:pPr marL="800100" lvl="1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Convective zone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Visible surface</a:t>
            </a:r>
            <a:endParaRPr lang="en-US" sz="2400" b="0" strike="noStrike" spc="-1">
              <a:solidFill>
                <a:srgbClr val="FFFFFF"/>
              </a:solidFill>
              <a:latin typeface="Arial"/>
              <a:ea typeface="Arial"/>
            </a:endParaRPr>
          </a:p>
          <a:p>
            <a:pPr marL="800100" lvl="1" indent="-342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Photosphere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Atmosphere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marL="558800" lvl="1" indent="-342900" defTabSz="914400">
              <a:lnSpc>
                <a:spcPct val="100000"/>
              </a:lnSpc>
              <a:spcBef>
                <a:spcPts val="1135"/>
              </a:spcBef>
              <a:buClr>
                <a:srgbClr val="FFFFFF"/>
              </a:buClr>
              <a:buSzPct val="85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Arial"/>
              </a:rPr>
              <a:t>Chromosphere + Corona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ftr" idx="61"/>
          </p:nvPr>
        </p:nvSpPr>
        <p:spPr>
          <a:xfrm>
            <a:off x="2342880" y="6356520"/>
            <a:ext cx="749988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grpSp>
        <p:nvGrpSpPr>
          <p:cNvPr id="254" name="Group 253"/>
          <p:cNvGrpSpPr/>
          <p:nvPr/>
        </p:nvGrpSpPr>
        <p:grpSpPr>
          <a:xfrm>
            <a:off x="5943600" y="1343880"/>
            <a:ext cx="6064920" cy="4827240"/>
            <a:chOff x="5943600" y="1343880"/>
            <a:chExt cx="6064920" cy="4827240"/>
          </a:xfrm>
        </p:grpSpPr>
        <p:pic>
          <p:nvPicPr>
            <p:cNvPr id="255" name="Picture 9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5943600" y="1343880"/>
              <a:ext cx="6064920" cy="4141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6" name="Rectangles 255"/>
            <p:cNvSpPr/>
            <p:nvPr/>
          </p:nvSpPr>
          <p:spPr>
            <a:xfrm>
              <a:off x="6066000" y="5715000"/>
              <a:ext cx="5942520" cy="45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Arial"/>
                </a:rPr>
                <a:t>Structure of Sun (Image credit: NASA)</a:t>
              </a:r>
              <a:endParaRPr lang="en-US" sz="1800" b="0" strike="noStrike" spc="-1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Objectives</a:t>
            </a:r>
            <a:endParaRPr lang="en-US" sz="4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0984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OpenSymbol"/>
              <a:buAutoNum type="arabicPeriod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Understand the temperature variation of solar corona during Coronal Mass Ejections (CME)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OpenSymbol"/>
              <a:buAutoNum type="arabicPeriod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Which temperature plasma shows the most coronal dimming ?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OpenSymbol"/>
              <a:buAutoNum type="arabicPeriod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Differential Emission Measure (DEM) analysis of point source converted Sun.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ftr" idx="59"/>
          </p:nvPr>
        </p:nvSpPr>
        <p:spPr>
          <a:xfrm>
            <a:off x="2073240" y="6356520"/>
            <a:ext cx="8039520" cy="36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aia_tres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6080" y="981075"/>
            <a:ext cx="6904990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FFFFFF"/>
                </a:solidFill>
                <a:latin typeface="Arial"/>
              </a:rPr>
              <a:t>Magnetic Reconnection</a:t>
            </a: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8" name="Picture 257"/>
          <p:cNvPicPr/>
          <p:nvPr/>
        </p:nvPicPr>
        <p:blipFill>
          <a:blip r:embed="rId1"/>
          <a:stretch>
            <a:fillRect/>
          </a:stretch>
        </p:blipFill>
        <p:spPr>
          <a:xfrm>
            <a:off x="3359520" y="1604520"/>
            <a:ext cx="5467320" cy="3976200"/>
          </a:xfrm>
          <a:prstGeom prst="rect">
            <a:avLst/>
          </a:prstGeom>
          <a:ln w="0">
            <a:noFill/>
          </a:ln>
        </p:spPr>
      </p:pic>
      <p:sp>
        <p:nvSpPr>
          <p:cNvPr id="259" name="Rectangles 258"/>
          <p:cNvSpPr/>
          <p:nvPr/>
        </p:nvSpPr>
        <p:spPr>
          <a:xfrm>
            <a:off x="3429000" y="5943600"/>
            <a:ext cx="525672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Arial"/>
              </a:rPr>
              <a:t>Image credit: Wikipedia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836545" y="526415"/>
            <a:ext cx="6512560" cy="61315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AIA_telescope_lay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290" y="404495"/>
            <a:ext cx="9510395" cy="53206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18920" y="5946775"/>
            <a:ext cx="94722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</a:rPr>
              <a:t>AIA telescope layout. Telescope 2 has aperture blade to select between it’s two wavelength channels. Rest of the channels rely on the filters in filter wheels to select the desired channels.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(Image credit: Lemen et al., 2011)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024-04-08_12-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2228850"/>
            <a:ext cx="11470005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Solar Corona</a:t>
            </a:r>
            <a:endParaRPr lang="en-US" sz="4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48748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Outermost part of atmosphere of Sun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Several million degree Kelvin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Contains forbidden Iron lines (Fe XIV)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Very low density compared to the lower layers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pic>
        <p:nvPicPr>
          <p:cNvPr id="142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0" y="490680"/>
            <a:ext cx="4839120" cy="4766040"/>
          </a:xfrm>
          <a:prstGeom prst="rect">
            <a:avLst/>
          </a:prstGeom>
          <a:ln w="0">
            <a:noFill/>
          </a:ln>
        </p:spPr>
      </p:pic>
      <p:sp>
        <p:nvSpPr>
          <p:cNvPr id="143" name="PlaceHolder 3"/>
          <p:cNvSpPr>
            <a:spLocks noGrp="1"/>
          </p:cNvSpPr>
          <p:nvPr>
            <p:ph type="ftr" idx="60"/>
          </p:nvPr>
        </p:nvSpPr>
        <p:spPr>
          <a:xfrm>
            <a:off x="2971800" y="6272280"/>
            <a:ext cx="6248520" cy="530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Times New Roman" panose="02020603050405020304"/>
            </a:endParaRPr>
          </a:p>
        </p:txBody>
      </p:sp>
      <p:sp>
        <p:nvSpPr>
          <p:cNvPr id="144" name="Rectangles 143"/>
          <p:cNvSpPr/>
          <p:nvPr/>
        </p:nvSpPr>
        <p:spPr>
          <a:xfrm>
            <a:off x="6858000" y="5486400"/>
            <a:ext cx="4799520" cy="601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Arial"/>
              </a:rPr>
              <a:t>Solar corona seen during total solar eclipse (Image credit: NASA)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Solar flares</a:t>
            </a:r>
            <a:endParaRPr lang="en-US" sz="4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17716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90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Explosive phenomenons due to magnetic reconnection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90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Accompanied by filament/prominence eruptions and CMEs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pic>
        <p:nvPicPr>
          <p:cNvPr id="147" name="Picture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0" y="457200"/>
            <a:ext cx="4969080" cy="4970520"/>
          </a:xfrm>
          <a:prstGeom prst="rect">
            <a:avLst/>
          </a:prstGeom>
          <a:ln w="0">
            <a:noFill/>
          </a:ln>
        </p:spPr>
      </p:pic>
      <p:sp>
        <p:nvSpPr>
          <p:cNvPr id="148" name="Rectangles 147"/>
          <p:cNvSpPr/>
          <p:nvPr/>
        </p:nvSpPr>
        <p:spPr>
          <a:xfrm>
            <a:off x="6858000" y="5486400"/>
            <a:ext cx="502812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Arial"/>
              </a:rPr>
              <a:t>Flaring event of  2011 August 4</a:t>
            </a:r>
            <a:r>
              <a:rPr lang="en-US" sz="1800" b="0" strike="noStrike" spc="-1" baseline="33000">
                <a:solidFill>
                  <a:srgbClr val="FFFFFF"/>
                </a:solidFill>
                <a:latin typeface="Arial"/>
                <a:ea typeface="Arial"/>
              </a:rPr>
              <a:t>th</a:t>
            </a: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2"/>
          <a:stretch>
            <a:fillRect/>
          </a:stretch>
        </p:blipFill>
        <p:spPr>
          <a:xfrm>
            <a:off x="1131840" y="3814200"/>
            <a:ext cx="2104200" cy="210420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149"/>
          <p:cNvPicPr/>
          <p:nvPr/>
        </p:nvPicPr>
        <p:blipFill>
          <a:blip r:embed="rId3"/>
          <a:stretch>
            <a:fillRect/>
          </a:stretch>
        </p:blipFill>
        <p:spPr>
          <a:xfrm>
            <a:off x="3814200" y="3778200"/>
            <a:ext cx="2057040" cy="2057040"/>
          </a:xfrm>
          <a:prstGeom prst="rect">
            <a:avLst/>
          </a:prstGeom>
          <a:ln w="0">
            <a:noFill/>
          </a:ln>
        </p:spPr>
      </p:pic>
      <p:sp>
        <p:nvSpPr>
          <p:cNvPr id="151" name="Rectangles 150"/>
          <p:cNvSpPr/>
          <p:nvPr/>
        </p:nvSpPr>
        <p:spPr>
          <a:xfrm>
            <a:off x="2971800" y="5889960"/>
            <a:ext cx="3476880" cy="284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Arial"/>
              </a:rPr>
              <a:t>Prominence (Image credit: NASA/SDO)</a:t>
            </a:r>
            <a:endParaRPr lang="en-US" sz="16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Rectangles 151"/>
          <p:cNvSpPr/>
          <p:nvPr/>
        </p:nvSpPr>
        <p:spPr>
          <a:xfrm>
            <a:off x="1828800" y="5715000"/>
            <a:ext cx="3885480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Rectangles 152"/>
          <p:cNvSpPr/>
          <p:nvPr/>
        </p:nvSpPr>
        <p:spPr>
          <a:xfrm>
            <a:off x="1143000" y="5943600"/>
            <a:ext cx="2057040" cy="4568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Filament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Coronal Mass Ejections</a:t>
            </a:r>
            <a:endParaRPr lang="en-US" sz="36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517716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/>
          </a:bodyPr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Plasma Ejections into Heliosphere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Often associated with flares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Very high association of phenomena of coronal dimming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ea typeface="Arial"/>
              <a:cs typeface="Carlito" panose="020F0502020204030204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Made up of charged particles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High magnetic field enclosure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Affects the space weather, satellite communications etc.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pic>
        <p:nvPicPr>
          <p:cNvPr id="156" name="Picture 120"/>
          <p:cNvPicPr/>
          <p:nvPr/>
        </p:nvPicPr>
        <p:blipFill>
          <a:blip r:embed="rId1"/>
          <a:stretch>
            <a:fillRect/>
          </a:stretch>
        </p:blipFill>
        <p:spPr>
          <a:xfrm>
            <a:off x="7237080" y="1143000"/>
            <a:ext cx="4191840" cy="4192920"/>
          </a:xfrm>
          <a:prstGeom prst="rect">
            <a:avLst/>
          </a:prstGeom>
          <a:ln w="0">
            <a:noFill/>
          </a:ln>
        </p:spPr>
      </p:pic>
      <p:sp>
        <p:nvSpPr>
          <p:cNvPr id="157" name="Rectangles 121"/>
          <p:cNvSpPr/>
          <p:nvPr/>
        </p:nvSpPr>
        <p:spPr>
          <a:xfrm>
            <a:off x="7237080" y="5567040"/>
            <a:ext cx="4111200" cy="599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Arial"/>
              </a:rPr>
              <a:t>LASCO C3 image of a CME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Arial"/>
              </a:rPr>
              <a:t>(Image credit: SOHO/LASCO (ESA &amp; NASA))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PlaceHolder 11"/>
          <p:cNvSpPr/>
          <p:nvPr/>
        </p:nvSpPr>
        <p:spPr>
          <a:xfrm>
            <a:off x="2971800" y="635688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Stellar CMEs</a:t>
            </a:r>
            <a:endParaRPr lang="en-US" sz="36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37720" y="1825560"/>
            <a:ext cx="1050984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rmAutofit/>
          </a:bodyPr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Like solar CMEs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Highly energetic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Difficult to observe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No spatial resolution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Indirect methods to detect stellar CMEs</a:t>
            </a:r>
            <a:endParaRPr lang="en-US" sz="28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558800" lvl="1" indent="-342900" defTabSz="914400">
              <a:lnSpc>
                <a:spcPct val="90000"/>
              </a:lnSpc>
              <a:spcBef>
                <a:spcPts val="5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Coronal Dimming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558800" lvl="1" indent="-342900" defTabSz="914400">
              <a:lnSpc>
                <a:spcPct val="90000"/>
              </a:lnSpc>
              <a:spcBef>
                <a:spcPts val="5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Blueshifted chromospheric lines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558800" lvl="1" indent="-342900" defTabSz="914400">
              <a:lnSpc>
                <a:spcPct val="90000"/>
              </a:lnSpc>
              <a:spcBef>
                <a:spcPts val="500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Type-II and Type-IV radio bursts etc.</a:t>
            </a:r>
            <a:endParaRPr lang="en-US" sz="2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61" name="PlaceHolder 12"/>
          <p:cNvSpPr/>
          <p:nvPr/>
        </p:nvSpPr>
        <p:spPr>
          <a:xfrm>
            <a:off x="2971800" y="635724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marL="0" indent="0" algn="l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Literature Survey</a:t>
            </a:r>
            <a:endParaRPr lang="en-US" sz="4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943"/>
          </a:bodyPr>
          <a:p>
            <a:pPr marL="393700" indent="-285750">
              <a:spcBef>
                <a:spcPts val="1415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EM distributions from SDO/AIA data alone can overestimate the amount of high temperature (logT &gt; 6.4) plasma in the solar corona by a factor of 3-15 (Athiray and Winebarger, 2024)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93700" indent="-285750">
              <a:spcBef>
                <a:spcPts val="1415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About 73 % association of CME events with eruptive filaments has been observed (Sinha et al., 2019)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93700" indent="-285750">
              <a:spcBef>
                <a:spcPts val="1415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Information about the underlying CMEs like mass and velocity of the CMEs ejected by knowing the depth and slope of the dimming curve (Mason et al., 2016)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93700" indent="-285750">
              <a:spcBef>
                <a:spcPts val="1415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The association of dimming with a CMEs and assocation of CME with dimming has been observed to be very high  (Veronig et al. 2021)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93700" indent="-285750">
              <a:spcBef>
                <a:spcPts val="1415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Kinetic energy of stellar CME to the stellar flaring energy not being anywhere close to being a scaled version of the solar case (Namekata et al., 2022).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393700" indent="-285750">
              <a:spcBef>
                <a:spcPts val="1415"/>
              </a:spcBef>
              <a:buClr>
                <a:srgbClr val="FFFFFF"/>
              </a:buClr>
              <a:buSzPct val="80000"/>
              <a:buFont typeface="Arial" panose="02080604020202020204" pitchFamily="34" charset="0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cs typeface="Carlito" panose="020F0502020204030204" charset="0"/>
              </a:rPr>
              <a:t>Redshifted components of stellar filament eruptions in Sun-as-a-star analysis in Hα spectra may develop into CMEs (Otsu et al.,2022)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61" name="PlaceHolder 12"/>
          <p:cNvSpPr/>
          <p:nvPr/>
        </p:nvSpPr>
        <p:spPr>
          <a:xfrm>
            <a:off x="2971800" y="635724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09840" cy="132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Methodology</a:t>
            </a:r>
            <a:endParaRPr lang="en-US" sz="44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837720" y="1753560"/>
            <a:ext cx="10509840" cy="4348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p>
            <a:pPr marL="215900" indent="-215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Font typeface="OpenSymbol"/>
              <a:buAutoNum type="arabicParenR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Downloading level 1 Images of Sun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15900" indent="-215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Font typeface="OpenSymbol"/>
              <a:buAutoNum type="arabicParenR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DEM is obtained for the full disk image of Sun.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15900" indent="-215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Font typeface="OpenSymbol"/>
              <a:buAutoNum type="arabicParenR"/>
            </a:pPr>
            <a:r>
              <a:rPr lang="en-US" sz="2000" b="0" i="1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Convertion of full disk to point source</a:t>
            </a: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: full disk data is converted to a point source (pointification).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15900" indent="-215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Font typeface="OpenSymbol"/>
              <a:buAutoNum type="arabicParenR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Calculating DEM for the point source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15900" indent="-215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Font typeface="OpenSymbol"/>
              <a:buAutoNum type="arabicParenR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Compare the DEM curves of full disk and point source.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15900" indent="-215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Font typeface="OpenSymbol"/>
              <a:buAutoNum type="arabicParenR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If CME is associated with dimming, find the maximum dimming temperature region.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  <a:p>
            <a:pPr marL="215900" indent="-215900" defTabSz="914400">
              <a:lnSpc>
                <a:spcPct val="90000"/>
              </a:lnSpc>
              <a:spcBef>
                <a:spcPts val="1415"/>
              </a:spcBef>
              <a:buClr>
                <a:srgbClr val="FFFFFF"/>
              </a:buClr>
              <a:buFont typeface="OpenSymbol"/>
              <a:buAutoNum type="arabicParenR"/>
            </a:pPr>
            <a:r>
              <a:rPr lang="en-US" sz="2000" b="0" strike="noStrike" spc="-1">
                <a:solidFill>
                  <a:srgbClr val="FFFFFF"/>
                </a:solidFill>
                <a:latin typeface="Carlito" panose="020F0502020204030204" charset="0"/>
                <a:ea typeface="Arial"/>
                <a:cs typeface="Carlito" panose="020F0502020204030204" charset="0"/>
              </a:rPr>
              <a:t> Study the DEM profile which gives information about the coronal temperature variation</a:t>
            </a:r>
            <a:endParaRPr lang="en-US" sz="2000" b="0" strike="noStrike" spc="-1">
              <a:solidFill>
                <a:srgbClr val="FFFFFF"/>
              </a:solidFill>
              <a:latin typeface="Carlito" panose="020F0502020204030204" charset="0"/>
              <a:cs typeface="Carlito" panose="020F0502020204030204" charset="0"/>
            </a:endParaRPr>
          </a:p>
        </p:txBody>
      </p:sp>
      <p:sp>
        <p:nvSpPr>
          <p:cNvPr id="166" name="PlaceHolder 8"/>
          <p:cNvSpPr/>
          <p:nvPr/>
        </p:nvSpPr>
        <p:spPr>
          <a:xfrm>
            <a:off x="2971800" y="6357600"/>
            <a:ext cx="6248520" cy="362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>
                <a:solidFill>
                  <a:srgbClr val="D08770"/>
                </a:solidFill>
                <a:latin typeface="Times New Roman" panose="02020603050405020304"/>
                <a:ea typeface="Arial"/>
              </a:rPr>
              <a:t>Temperature variation of the Solar Corona during Coronal Mass Ejections</a:t>
            </a:r>
            <a:endParaRPr lang="en-US" sz="1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"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8112</Words>
  <Application>WPS Presentation</Application>
  <PresentationFormat/>
  <Paragraphs>283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34</vt:i4>
      </vt:variant>
    </vt:vector>
  </HeadingPairs>
  <TitlesOfParts>
    <vt:vector size="79" baseType="lpstr">
      <vt:lpstr>Arial</vt:lpstr>
      <vt:lpstr>SimSun</vt:lpstr>
      <vt:lpstr>Wingdings</vt:lpstr>
      <vt:lpstr>Arial</vt:lpstr>
      <vt:lpstr>Times New Roman</vt:lpstr>
      <vt:lpstr>Times New Roman</vt:lpstr>
      <vt:lpstr>Symbol</vt:lpstr>
      <vt:lpstr>Noto Sans</vt:lpstr>
      <vt:lpstr>OpenSymbol</vt:lpstr>
      <vt:lpstr>Microsoft YaHei</vt:lpstr>
      <vt:lpstr>方正黑体_GBK</vt:lpstr>
      <vt:lpstr>Arial Unicode MS</vt:lpstr>
      <vt:lpstr>FZSongS-Extended(SIP)</vt:lpstr>
      <vt:lpstr>Montserrat Alternates Thin</vt:lpstr>
      <vt:lpstr>DejaVu Sans</vt:lpstr>
      <vt:lpstr>TexMaths Symbols</vt:lpstr>
      <vt:lpstr>Asana MathJax Operators</vt:lpstr>
      <vt:lpstr>Asana MathJax Variants</vt:lpstr>
      <vt:lpstr>Carlito</vt:lpstr>
      <vt:lpstr>Cantarell</vt:lpstr>
      <vt:lpstr>方正书宋_GBK</vt:lpstr>
      <vt:lpstr>Asana MathJax DoubleStruck</vt:lpstr>
      <vt:lpstr>Asana MathJax Misc</vt:lpstr>
      <vt:lpstr>Asana MathJax Size5</vt:lpstr>
      <vt:lpstr>C059</vt:lpstr>
      <vt:lpstr>Rajdhani Medium</vt:lpstr>
      <vt:lpstr>DejaVu Math TeX Gyre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 Investigating temperature variations of solar corona during Coronal Mass Ejections</vt:lpstr>
      <vt:lpstr>Introduction</vt:lpstr>
      <vt:lpstr>Objectives</vt:lpstr>
      <vt:lpstr>Solar Corona</vt:lpstr>
      <vt:lpstr>Solar flares</vt:lpstr>
      <vt:lpstr>Coronal Mass Ejections</vt:lpstr>
      <vt:lpstr>Stellar CMEs</vt:lpstr>
      <vt:lpstr>Literature Survey</vt:lpstr>
      <vt:lpstr>Methodology</vt:lpstr>
      <vt:lpstr>Coronal Dimming</vt:lpstr>
      <vt:lpstr>Differential Emission Measure (DEM)</vt:lpstr>
      <vt:lpstr>DEM Inversion</vt:lpstr>
      <vt:lpstr>PowerPoint 演示文稿</vt:lpstr>
      <vt:lpstr>“Pointification” of sun full disk image</vt:lpstr>
      <vt:lpstr>Data</vt:lpstr>
      <vt:lpstr>Results</vt:lpstr>
      <vt:lpstr>Coronal Dimming</vt:lpstr>
      <vt:lpstr>PowerPoint 演示文稿</vt:lpstr>
      <vt:lpstr>GLE CME event</vt:lpstr>
      <vt:lpstr>DEM profiles of 4th August 2011 Event</vt:lpstr>
      <vt:lpstr>DEM profiles of 31st August 2012 Event</vt:lpstr>
      <vt:lpstr>DEM profiles of 28th October 2021 Event</vt:lpstr>
      <vt:lpstr>Conclusion</vt:lpstr>
      <vt:lpstr>Moving forward</vt:lpstr>
      <vt:lpstr>Acknowledgements</vt:lpstr>
      <vt:lpstr>Publications and Conferences</vt:lpstr>
      <vt:lpstr>References</vt:lpstr>
      <vt:lpstr>Thank you</vt:lpstr>
      <vt:lpstr>Solar structure</vt:lpstr>
      <vt:lpstr>PowerPoint 演示文稿</vt:lpstr>
      <vt:lpstr>Magnetic Reconnection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neo</cp:lastModifiedBy>
  <cp:revision>741</cp:revision>
  <dcterms:created xsi:type="dcterms:W3CDTF">2024-04-08T09:27:35Z</dcterms:created>
  <dcterms:modified xsi:type="dcterms:W3CDTF">2024-04-08T09:27:35Z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  <property fmtid="{D5CDD505-2E9C-101B-9397-08002B2CF9AE}" pid="4" name="MMClips">
    <vt:i4>2</vt:i4>
  </property>
  <property fmtid="{D5CDD505-2E9C-101B-9397-08002B2CF9AE}" pid="5" name="Notes">
    <vt:i4>27</vt:i4>
  </property>
  <property fmtid="{D5CDD505-2E9C-101B-9397-08002B2CF9AE}" pid="6" name="PresentationFormat">
    <vt:lpwstr>Widescreen</vt:lpwstr>
  </property>
  <property fmtid="{D5CDD505-2E9C-101B-9397-08002B2CF9AE}" pid="7" name="Slides">
    <vt:i4>27</vt:i4>
  </property>
</Properties>
</file>